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333" r:id="rId4"/>
    <p:sldId id="340" r:id="rId5"/>
    <p:sldId id="332" r:id="rId6"/>
    <p:sldId id="361" r:id="rId7"/>
    <p:sldId id="334" r:id="rId8"/>
    <p:sldId id="335" r:id="rId9"/>
    <p:sldId id="336" r:id="rId10"/>
    <p:sldId id="337" r:id="rId11"/>
    <p:sldId id="338" r:id="rId12"/>
    <p:sldId id="346" r:id="rId13"/>
    <p:sldId id="348" r:id="rId14"/>
    <p:sldId id="349" r:id="rId15"/>
    <p:sldId id="350" r:id="rId16"/>
    <p:sldId id="351" r:id="rId17"/>
    <p:sldId id="353" r:id="rId18"/>
    <p:sldId id="347" r:id="rId19"/>
    <p:sldId id="354" r:id="rId20"/>
    <p:sldId id="352" r:id="rId21"/>
    <p:sldId id="355" r:id="rId22"/>
    <p:sldId id="356" r:id="rId23"/>
    <p:sldId id="357" r:id="rId24"/>
    <p:sldId id="358" r:id="rId25"/>
    <p:sldId id="359" r:id="rId26"/>
    <p:sldId id="342" r:id="rId27"/>
    <p:sldId id="363" r:id="rId28"/>
    <p:sldId id="362" r:id="rId29"/>
    <p:sldId id="364" r:id="rId30"/>
    <p:sldId id="344" r:id="rId31"/>
    <p:sldId id="343" r:id="rId32"/>
    <p:sldId id="345" r:id="rId33"/>
    <p:sldId id="3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70" d="100"/>
          <a:sy n="70" d="100"/>
        </p:scale>
        <p:origin x="2034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71A5E-6B4B-4CFC-A47B-F022F417B72C}" type="datetimeFigureOut">
              <a:rPr lang="en-US" smtClean="0"/>
              <a:t>2/26/2018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DC580-5AA2-4719-8FAA-8088B78E6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B07C3-5959-4506-9E3E-9064EBA77039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7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93CA-7A1C-48D2-B214-FEF33D82A3AB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84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3491-BB6F-4BDE-8A84-5F3E0CED261A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7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0D43B-E2B2-4C0B-921D-C525AFEC68FD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68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504FF-1638-4287-A1A0-58DDA1FD3AD4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10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188FF-3A0A-469B-A4E3-3B9BAB7BED23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6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C97EA-F5DD-4B93-821C-02F89ACCF7DC}" type="datetime1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89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E3F2B-23E3-401D-A0F0-9BC587D73DE2}" type="datetime1">
              <a:rPr lang="en-US" smtClean="0"/>
              <a:t>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26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8D49A-B653-4ADB-ADE7-9357C9B79482}" type="datetime1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85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D8C4-3F60-4466-9CCC-272C8E8FCECC}" type="datetime1">
              <a:rPr lang="en-US" smtClean="0"/>
              <a:t>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67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2D5B-4B44-4E12-B762-6FC2D7A5EA4C}" type="datetime1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2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30A0C-1BF4-4689-AF9F-72A344C3EEA7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68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19637-BCAD-4D17-8A78-073B6FAE405C}" type="datetime1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37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77EE-7EA2-4679-9974-90EF353C3437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90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AB61-96EF-427C-9B8E-CDC67C4E09EE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3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2536-7578-4C9B-857D-E8512A7E4B44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8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99021-406B-4414-B69B-970E752B0B93}" type="datetime1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2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50D3-EAC8-4BDC-8688-5542665844EF}" type="datetime1">
              <a:rPr lang="en-US" smtClean="0"/>
              <a:t>2/26/2018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33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3CB2-0938-4296-A3EF-F4111CB963EF}" type="datetime1">
              <a:rPr lang="en-US" smtClean="0"/>
              <a:t>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76603-2243-43D9-9811-B614D1BDF305}" type="datetime1">
              <a:rPr lang="en-US" smtClean="0"/>
              <a:t>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07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F7941-3395-4398-8066-CEA60D451ED9}" type="datetime1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1430D-234E-41DC-AFBF-B5A58D73101B}" type="datetime1">
              <a:rPr lang="en-US" smtClean="0"/>
              <a:t>2/26/2018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6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79EA1-4D98-44AC-8A85-07F550E84C81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96E2D-BF13-41E9-84C3-D301C5E90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81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81DAD-847E-4CD0-9B74-FAA22AED91CD}" type="datetime1">
              <a:rPr lang="en-US" smtClean="0"/>
              <a:t>2/26/2018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64DD4-9553-4903-83E4-C8BCADAB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7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metrogeographic.com/toro/tempe/20170923194157.html" TargetMode="Externa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ib.asu.edu/Geo" TargetMode="Externa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pro.arcgis.com/en/pro-app/arcpy/functions/alphabetical-list-of-arcpy-functions.htm" TargetMode="Externa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scitools.org.uk/cartopy/" TargetMode="Externa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ib.asu.edu/Geo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metrogeographic.com/toro/BLDG_LUMA/MiamiBldgs3D_QGIS_LUMA.html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iamigeographic.com/2014/07/22/into-perspective-miami-world-city-distances/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SU_Library_Horiz_RGB_MaroonGold_150p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94" y="0"/>
            <a:ext cx="3295206" cy="11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976888" y="988113"/>
            <a:ext cx="3030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entury Gothic" panose="020B0502020202020204" pitchFamily="34" charset="0"/>
              </a:rPr>
              <a:t>Map and Geospatial </a:t>
            </a:r>
            <a:r>
              <a:rPr lang="en-US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Hub</a:t>
            </a:r>
            <a:endParaRPr lang="en-US" b="0" dirty="0" smtClean="0"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419" y="233988"/>
            <a:ext cx="12192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0" b="1" dirty="0" smtClean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entury Gothic" panose="020B0502020202020204" pitchFamily="34" charset="0"/>
              </a:rPr>
              <a:t>GIS</a:t>
            </a:r>
            <a:r>
              <a:rPr lang="en-US" sz="18000" b="1" dirty="0" smtClean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6600" b="1" i="1" dirty="0" smtClean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entury Gothic" panose="020B0502020202020204" pitchFamily="34" charset="0"/>
              </a:rPr>
              <a:t>applications for </a:t>
            </a:r>
            <a:r>
              <a:rPr lang="en-US" sz="18000" b="1" i="1" dirty="0" smtClean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entury Gothic" panose="020B0502020202020204" pitchFamily="34" charset="0"/>
              </a:rPr>
              <a:t>             </a:t>
            </a:r>
            <a:r>
              <a:rPr lang="en-US" sz="20000" b="1" dirty="0" smtClean="0">
                <a:solidFill>
                  <a:srgbClr val="000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entury Gothic" panose="020B0502020202020204" pitchFamily="34" charset="0"/>
              </a:rPr>
              <a:t>Python</a:t>
            </a:r>
            <a:endParaRPr lang="en-US" sz="20000" b="0" dirty="0" smtClean="0">
              <a:effectLst>
                <a:glow rad="101600">
                  <a:schemeClr val="bg1">
                    <a:alpha val="6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96E2D-BF13-41E9-84C3-D301C5E90B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1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59115" cy="699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23" t="19817" r="4197" b="5548"/>
          <a:stretch/>
        </p:blipFill>
        <p:spPr>
          <a:xfrm>
            <a:off x="1910686" y="1588778"/>
            <a:ext cx="8827655" cy="5269222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0" y="0"/>
            <a:ext cx="492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buffer</a:t>
            </a:r>
            <a:endParaRPr lang="en-US" sz="7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9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9" y="1816147"/>
            <a:ext cx="11921391" cy="50418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606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clip</a:t>
            </a:r>
            <a:endParaRPr lang="en-US" sz="7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1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6" y="1903644"/>
            <a:ext cx="12152194" cy="4954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606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split</a:t>
            </a:r>
            <a:endParaRPr lang="en-US" sz="7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7" y="1555489"/>
            <a:ext cx="11780894" cy="4203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3316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erase</a:t>
            </a:r>
            <a:endParaRPr lang="en-US" sz="7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72" y="1079840"/>
            <a:ext cx="10593294" cy="57781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26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intersect</a:t>
            </a:r>
            <a:endParaRPr lang="en-US" sz="7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33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720"/>
            <a:ext cx="12229946" cy="52817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26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union</a:t>
            </a:r>
            <a:endParaRPr lang="en-US" sz="7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15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1" y="1161789"/>
            <a:ext cx="11094215" cy="55596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26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identity</a:t>
            </a:r>
            <a:endParaRPr lang="en-US" sz="7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00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06" y="1781554"/>
            <a:ext cx="10427294" cy="50764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4326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update</a:t>
            </a:r>
            <a:endParaRPr lang="en-US" sz="7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4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9" y="1593377"/>
            <a:ext cx="12174441" cy="52646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0727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Symmetrical difference</a:t>
            </a:r>
            <a:endParaRPr lang="en-US" sz="7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7154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557110" y="2701055"/>
            <a:ext cx="5517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lib.asu.edu/geo</a:t>
            </a:r>
            <a:endParaRPr lang="en-US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8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0727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density</a:t>
            </a:r>
            <a:endParaRPr lang="en-US" sz="72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6729"/>
            <a:ext cx="6141493" cy="2368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91" y="1276729"/>
            <a:ext cx="5671781" cy="2320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721" y="4119918"/>
            <a:ext cx="6407539" cy="260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6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0727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contours</a:t>
            </a:r>
            <a:endParaRPr lang="en-US" sz="72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95" y="1200329"/>
            <a:ext cx="10730805" cy="51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0727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slope</a:t>
            </a:r>
            <a:endParaRPr lang="en-US" sz="72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4" y="1411822"/>
            <a:ext cx="11874791" cy="53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3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0727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latin typeface="Century Gothic" panose="020B0502020202020204" pitchFamily="34" charset="0"/>
              </a:rPr>
              <a:t>viewshed</a:t>
            </a:r>
            <a:endParaRPr lang="en-US" sz="72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8" y="1473295"/>
            <a:ext cx="11761329" cy="53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5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0727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Century Gothic" panose="020B0502020202020204" pitchFamily="34" charset="0"/>
              </a:rPr>
              <a:t>aspect</a:t>
            </a:r>
            <a:endParaRPr lang="en-US" sz="7200" dirty="0"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86" y="1665743"/>
            <a:ext cx="11450472" cy="5192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7368" y="0"/>
            <a:ext cx="2244632" cy="198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0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53" y="491521"/>
            <a:ext cx="5416394" cy="28171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328" y="491521"/>
            <a:ext cx="5416394" cy="2783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128" y="3714584"/>
            <a:ext cx="5459397" cy="2824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957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6" y="102311"/>
            <a:ext cx="5898082" cy="6619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084" y="2954695"/>
            <a:ext cx="4924716" cy="3766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65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084" y="2316707"/>
            <a:ext cx="3146897" cy="19413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72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158" y="278640"/>
            <a:ext cx="7670042" cy="64428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6859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"/>
            <a:ext cx="12210619" cy="6356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5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134" y="1158180"/>
            <a:ext cx="616137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geographic information system (GIS) integrates hardware, software, and data for capturing, managing, analyzing, and displaying all forms of geographically referenced information. </a:t>
            </a: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GIS allows us to view, understand, question, interpret, and visualize data in many ways that reveal relationships, patterns, and trends in the form of maps, globes, reports, and charts. </a:t>
            </a:r>
          </a:p>
          <a:p>
            <a:endParaRPr lang="en-US" dirty="0" smtClean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 GIS helps you answer questions and solve problems by looking at your data in a way that is quickly understood and easily shared. 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Source: ESRI, www.esri.com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EA87C-1641-4550-9713-3D39706C54DB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3746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rgbClr val="000000"/>
                </a:solidFill>
                <a:latin typeface="Roboto" panose="02000000000000000000" pitchFamily="2" charset="0"/>
              </a:rPr>
              <a:t>What is a GIS?</a:t>
            </a:r>
            <a:endParaRPr lang="en-US" sz="4400" b="0" dirty="0" smtClean="0">
              <a:effectLst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8513" y="1042552"/>
            <a:ext cx="5419003" cy="4737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6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94" y="0"/>
            <a:ext cx="1073161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538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463"/>
            <a:ext cx="12192000" cy="55065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28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7154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557110" y="2701055"/>
            <a:ext cx="5517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Century Gothic" panose="020B0502020202020204" pitchFamily="34" charset="0"/>
              </a:rPr>
              <a:t>lib.asu.edu/geo</a:t>
            </a:r>
            <a:endParaRPr lang="en-US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7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914650" y="0"/>
            <a:ext cx="6205957" cy="6738982"/>
            <a:chOff x="5724525" y="42818"/>
            <a:chExt cx="6205957" cy="6738982"/>
          </a:xfrm>
        </p:grpSpPr>
        <p:grpSp>
          <p:nvGrpSpPr>
            <p:cNvPr id="7" name="Group 6"/>
            <p:cNvGrpSpPr/>
            <p:nvPr/>
          </p:nvGrpSpPr>
          <p:grpSpPr>
            <a:xfrm>
              <a:off x="5724525" y="200207"/>
              <a:ext cx="6205957" cy="6581593"/>
              <a:chOff x="3395242" y="762182"/>
              <a:chExt cx="5401515" cy="588626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5242" y="762182"/>
                <a:ext cx="5401515" cy="58862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" name="TextBox 3"/>
              <p:cNvSpPr txBox="1"/>
              <p:nvPr/>
            </p:nvSpPr>
            <p:spPr>
              <a:xfrm rot="16200000">
                <a:off x="3486332" y="3623463"/>
                <a:ext cx="5219332" cy="508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>
                      <a:glow rad="101600">
                        <a:prstClr val="white">
                          <a:alpha val="6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DIGITAL CARTOGRAPHY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4384304">
                <a:off x="5801995" y="3769296"/>
                <a:ext cx="4131360" cy="34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>
                      <a:glow rad="101600">
                        <a:prstClr val="white">
                          <a:alpha val="6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DATABASE MANAGEMENT SYSTEMS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17284238">
                <a:off x="2038674" y="3136631"/>
                <a:ext cx="4969540" cy="33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>
                      <a:glow rad="101600">
                        <a:prstClr val="white">
                          <a:alpha val="60000"/>
                        </a:prst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Century Gothic" panose="020B0502020202020204" pitchFamily="34" charset="0"/>
                    <a:ea typeface="+mn-ea"/>
                    <a:cs typeface="+mn-cs"/>
                  </a:rPr>
                  <a:t>SPATIAL ANALYSIS &amp; GEOSTATISTICS</a:t>
                </a:r>
                <a:endPara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794232" y="42818"/>
              <a:ext cx="2160877" cy="1446550"/>
            </a:xfrm>
            <a:prstGeom prst="rect">
              <a:avLst/>
            </a:prstGeom>
            <a:noFill/>
            <a:effectLst/>
            <a:scene3d>
              <a:camera prst="perspectiveRelaxed"/>
              <a:lightRig rig="threePt" dir="t"/>
            </a:scene3d>
          </p:spPr>
          <p:txBody>
            <a:bodyPr wrap="square" rtlCol="0">
              <a:spAutoFit/>
              <a:scene3d>
                <a:camera prst="perspectiveRelaxedModerately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>
                        <a:alpha val="60000"/>
                      </a:prst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GIS</a:t>
              </a:r>
              <a:endPara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364DD4-9553-4903-83E4-C8BCADAB2E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8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17" y="0"/>
            <a:ext cx="11100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1" y="0"/>
            <a:ext cx="548493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77" y="0"/>
            <a:ext cx="548493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202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817"/>
            <a:ext cx="12192001" cy="620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3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038" y="0"/>
            <a:ext cx="529799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" y="0"/>
            <a:ext cx="663142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87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64DD4-9553-4903-83E4-C8BCADAB2E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700" y="0"/>
            <a:ext cx="514059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1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171</Words>
  <Application>Microsoft Office PowerPoint</Application>
  <PresentationFormat>Widescreen</PresentationFormat>
  <Paragraphs>64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Roboto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ASU Libraries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Toro</dc:creator>
  <cp:lastModifiedBy>Matthew Toro</cp:lastModifiedBy>
  <cp:revision>81</cp:revision>
  <dcterms:created xsi:type="dcterms:W3CDTF">2017-09-08T17:30:22Z</dcterms:created>
  <dcterms:modified xsi:type="dcterms:W3CDTF">2018-02-26T22:54:38Z</dcterms:modified>
</cp:coreProperties>
</file>